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>
                <a:solidFill>
                  <a:srgbClr val="000000"/>
                </a:solidFill>
                <a:latin typeface="Calibri"/>
              </a:rPr>
              <a:t>Klicken Sie, um das Format des Titeltextes zu bearbeitenMastertitelformat bearbeiten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11.07.15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CD02B2E-5A81-4FD4-8690-7BF93692B27E}" type="slidenum">
              <a:rPr lang="de-DE" sz="1200">
                <a:solidFill>
                  <a:srgbClr val="8b8b8b"/>
                </a:solidFill>
                <a:latin typeface="Calibri"/>
              </a:rPr>
              <a:t>&lt;Nummer&gt;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de-DE"/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/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/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/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/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/>
              <a:t>Sechste Gliederungsebene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de-DE"/>
              <a:t>Siebente Gliederungsebene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>
                <a:solidFill>
                  <a:srgbClr val="000000"/>
                </a:solidFill>
                <a:latin typeface="Calibri"/>
              </a:rPr>
              <a:t>Klicken Sie, um das Format des Titeltextes zu bearbeitenMastertitelformat bearbeiten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Sechste Gliederungsebene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Siebente GliederungsebeneMastertextformat bearbeiten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de-DE" sz="2800">
                <a:solidFill>
                  <a:srgbClr val="000000"/>
                </a:solidFill>
                <a:latin typeface="Calibri"/>
              </a:rPr>
              <a:t>Zweite Ebene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de-DE" sz="2400">
                <a:solidFill>
                  <a:srgbClr val="000000"/>
                </a:solidFill>
                <a:latin typeface="Calibri"/>
              </a:rPr>
              <a:t>Dritte Ebene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de-DE" sz="2000">
                <a:solidFill>
                  <a:srgbClr val="000000"/>
                </a:solidFill>
                <a:latin typeface="Calibri"/>
              </a:rPr>
              <a:t>Vierte Ebene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de-DE" sz="2000">
                <a:solidFill>
                  <a:srgbClr val="000000"/>
                </a:solidFill>
                <a:latin typeface="Calibri"/>
              </a:rPr>
              <a:t>Fünfte Ebene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11.07.15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04C4BA0-1472-491F-9527-C99FC390D2F1}" type="slidenum">
              <a:rPr lang="de-DE" sz="1200">
                <a:solidFill>
                  <a:srgbClr val="8b8b8b"/>
                </a:solidFill>
                <a:latin typeface="Calibri"/>
              </a:rPr>
              <a:t>&lt;Nummer&gt;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168120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 2014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685800" y="26506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3200">
                <a:solidFill>
                  <a:srgbClr val="000000"/>
                </a:solidFill>
                <a:latin typeface="Calibri"/>
              </a:rPr>
              <a:t>Neue, bekannte und verkannte Regeln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Illegale Züge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zweimal zwei Minuten Zeitstrafe, dann Partieverlust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bereits beim zweiten illegalen Zug Partieverlust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Ausnahme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Remis, falls nicht mehr Matt gesetzt werden kann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Anmerkung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Ausgeführt und Uhr gedrückt!</a:t>
            </a:r>
            <a:endParaRPr/>
          </a:p>
        </p:txBody>
      </p:sp>
      <p:sp>
        <p:nvSpPr>
          <p:cNvPr id="106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7.5b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Vervollständigen der Partieformulare nach Zeitnot</a:t>
            </a: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2034360"/>
            <a:ext cx="8229240" cy="40914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war die Regelung unklar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hält der Schiedsrichter die Uhr nur an, wenn beide Spieler nicht mehr mitgeschrieben haben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Vervollständigung auf eigene Zeit!</a:t>
            </a:r>
            <a:endParaRPr/>
          </a:p>
        </p:txBody>
      </p:sp>
      <p:sp>
        <p:nvSpPr>
          <p:cNvPr id="109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8.5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Remisreklamation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soll hierzu der Spieler aber auch der Schiedsrichter die Uhr anhalten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Falls es keine dreimalige Stellungswiederholung bzw. keine 50 Züge sind, werden dem Gegner zwei Minuten dazugegeben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gab es hierfür drei Minuten. Bzgl. Des Uhrenanhaltens durch den Schiedsrichter gab es keine Regelung</a:t>
            </a:r>
            <a:endParaRPr/>
          </a:p>
        </p:txBody>
      </p:sp>
      <p:sp>
        <p:nvSpPr>
          <p:cNvPr id="112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9.5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75-Züge-Regel / 5-malige Stellungswiederholung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57200" y="1720440"/>
            <a:ext cx="8229240" cy="440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nicht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ist die Partie Remis, wenn 5 Mal die gleiche Stellung (direkt hintereinander!) bzw. 75 Züge (analog wie 50 Züge) gespielt werden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Achtung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Wenn es nicht bemerkt wird und die Partie zuvor beendet ist, z.B. durch Matt – dann zählt das Matt</a:t>
            </a:r>
            <a:endParaRPr/>
          </a:p>
        </p:txBody>
      </p:sp>
      <p:sp>
        <p:nvSpPr>
          <p:cNvPr id="115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9.6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Partieanalyse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457200" y="2143800"/>
            <a:ext cx="8229240" cy="3981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unklar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dürfen Spieler keine Partie (= eigene und fremde) auf einem anderen Schachbrett analysieren</a:t>
            </a:r>
            <a:endParaRPr/>
          </a:p>
        </p:txBody>
      </p:sp>
      <p:sp>
        <p:nvSpPr>
          <p:cNvPr id="118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11.3a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Smartphones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ist eine Kontrolle nicht geregelt und die elektronischen Geräte mussten nur ausgeschaltet sein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dar fein Spieler während der Partie kein Handy oder anderes elektronisches Kommunikationsgerät im Turnierareal bei sich haben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Aber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SSJ ausgeschaltet Ok, wenn Geräusch verursacht wird, Partieverlust</a:t>
            </a:r>
            <a:endParaRPr/>
          </a:p>
        </p:txBody>
      </p:sp>
      <p:sp>
        <p:nvSpPr>
          <p:cNvPr id="121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11.3b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Fragen von Spielern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457200" y="2075400"/>
            <a:ext cx="8229240" cy="405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war das nicht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haben Spieler das Recht, vom Schiedsrichter zu spezifischen Schachregeln Auskunft zu bekommen</a:t>
            </a:r>
            <a:endParaRPr/>
          </a:p>
        </p:txBody>
      </p:sp>
      <p:sp>
        <p:nvSpPr>
          <p:cNvPr id="12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11.9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Widerspruch gegen Ergebnis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457200" y="1843200"/>
            <a:ext cx="8229240" cy="4282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war das unterschiedlich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ist die Einlegung eines Protestes gegen das Ergebnis auch dann (noch) möglich, wenn das Ergebnis unterschrieben ist</a:t>
            </a:r>
            <a:endParaRPr/>
          </a:p>
        </p:txBody>
      </p:sp>
      <p:sp>
        <p:nvSpPr>
          <p:cNvPr id="127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11.10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Remisangebot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457200" y="2034360"/>
            <a:ext cx="8229240" cy="40914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Wann darf man ein Remisangebot stellen?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Wie oft?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Strafen?</a:t>
            </a:r>
            <a:endParaRPr/>
          </a:p>
        </p:txBody>
      </p:sp>
      <p:sp>
        <p:nvSpPr>
          <p:cNvPr id="130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Remisantrag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2198520"/>
            <a:ext cx="8229240" cy="39276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(9.4) „Wenn ein Spieler eine Figur </a:t>
            </a:r>
            <a:r>
              <a:rPr lang="de-DE" sz="3200" u="sng">
                <a:solidFill>
                  <a:srgbClr val="000000"/>
                </a:solidFill>
                <a:latin typeface="Calibri"/>
              </a:rPr>
              <a:t>berührt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, verliert er für diesen Zug das Recht dazu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Wie reklamiert man Remis?</a:t>
            </a:r>
            <a:endParaRPr/>
          </a:p>
        </p:txBody>
      </p:sp>
      <p:sp>
        <p:nvSpPr>
          <p:cNvPr id="133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Es haben sich wieder etliche Änderungen ergeben.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de-DE" sz="3200">
                <a:solidFill>
                  <a:srgbClr val="000000"/>
                </a:solidFill>
                <a:latin typeface="Calibri"/>
              </a:rPr>
              <a:t>Beispiele: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Partieverlust nach zwei illegalen Zügen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Änderung bei (alt-) 10.2 Remisreklamation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75-Züge-Regel und 5-malige Stellungswiederholung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Bauernumwandlung – wie macht man es genau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Smartphones verboten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>
                <a:solidFill>
                  <a:srgbClr val="000000"/>
                </a:solidFill>
                <a:latin typeface="Calibri"/>
              </a:rPr>
              <a:t>Notation</a:t>
            </a:r>
            <a:endParaRPr/>
          </a:p>
        </p:txBody>
      </p:sp>
      <p:sp>
        <p:nvSpPr>
          <p:cNvPr id="82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4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457200" y="2089080"/>
            <a:ext cx="8229240" cy="40366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J´adoube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(4.2) Nur, wenn man am Zug ist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Berührt – geführt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(4.4) König und Turm gleichzeitig berührt 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-&gt; Königszug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Umwandlung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(4.4d) Neue Figur berührt das Feld</a:t>
            </a:r>
            <a:endParaRPr/>
          </a:p>
        </p:txBody>
      </p:sp>
      <p:sp>
        <p:nvSpPr>
          <p:cNvPr id="136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457200" y="2130120"/>
            <a:ext cx="8229240" cy="39956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Nach Blättchenfall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(6.4) Prüfen, ob 40 Züge abgeschlossen wurden (Uhr gedrückt?) Auch der Schiedsrichter sagt vorher nicht, dass 40 Züge geschafft sind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Blättchenfall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(6.8) Nur Spieler und Schiedsrichter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457200" y="2007360"/>
            <a:ext cx="8229240" cy="41187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Uhrstellung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(6.5) Schiedsrichter entscheidet, nicht der Spieler mit Schwarz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Gleiche Hand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(6.2b) Die Hand, die zieht, drückt die Uhr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Uhren plegen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(6.2c) Verbot draufzuhauen, hochzuheben, umzuwerfen (kann bei Nichtbeachtung nach 12.9 geahndet werden)</a:t>
            </a:r>
            <a:endParaRPr/>
          </a:p>
        </p:txBody>
      </p:sp>
      <p:sp>
        <p:nvSpPr>
          <p:cNvPr id="142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457200" y="2075400"/>
            <a:ext cx="8229240" cy="405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Beginn mit vertauschten Farben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(7.3) Spielen, es sei denn Schiedsrichter sagt etwas anderes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Regelwiedrige Züge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(7.5b) Strafen: 2min, 2min,  Verlust</a:t>
            </a:r>
            <a:endParaRPr/>
          </a:p>
        </p:txBody>
      </p:sp>
      <p:sp>
        <p:nvSpPr>
          <p:cNvPr id="145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457200" y="1816200"/>
            <a:ext cx="8229240" cy="4309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Aufschreiben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(8.1) Erst ziehen, dann schreiben!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Partiezettel, keine Hefte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Partie vervollständigen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(8.5a/b) nach Zeitnot auf eigene Zeit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Unterschriften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(8.7) Beide Spieler unterschreiben beide Formulare</a:t>
            </a:r>
            <a:endParaRPr/>
          </a:p>
        </p:txBody>
      </p:sp>
      <p:sp>
        <p:nvSpPr>
          <p:cNvPr id="148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50" name="TextShape 2"/>
          <p:cNvSpPr txBox="1"/>
          <p:nvPr/>
        </p:nvSpPr>
        <p:spPr>
          <a:xfrm>
            <a:off x="457200" y="1870560"/>
            <a:ext cx="8229240" cy="4255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Remisangebot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(9.1b1) Figur anfassen, um sie ziehen oder schlagen zu wollen, heißt „abgelehnt“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Remisantrag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(9.1b3) ist gleichzeitig Remisangebot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Verlassen des Raumes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(11.2) Nicht, wenn man am Zug ist</a:t>
            </a:r>
            <a:endParaRPr/>
          </a:p>
        </p:txBody>
      </p:sp>
      <p:sp>
        <p:nvSpPr>
          <p:cNvPr id="151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FIDE-Regeln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de-DE" sz="4400">
                <a:solidFill>
                  <a:srgbClr val="000000"/>
                </a:solidFill>
                <a:latin typeface="Calibri"/>
              </a:rPr>
              <a:t>bekannte und verkannte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457200" y="2143800"/>
            <a:ext cx="8229240" cy="3981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Zuschauer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(12.8) kein Telefonat, keine SMS im Spielbereich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30 sec Zeitgutschrift pro Zug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(8.4) immer mitschreiben</a:t>
            </a:r>
            <a:endParaRPr/>
          </a:p>
        </p:txBody>
      </p:sp>
      <p:sp>
        <p:nvSpPr>
          <p:cNvPr id="15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1200">
                <a:solidFill>
                  <a:srgbClr val="8b8b8b"/>
                </a:solidFill>
                <a:latin typeface="Calibri"/>
              </a:rPr>
              <a:t>Änderungen der FIDE-Regeln 2014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Bauernumwandlung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 galt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Bauer berührt Umwandlungsfeld, wird vom Brett genommen, Figur wird eingesetzt.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 gilt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Bauer braucht Endfeld nicht berühren. Egal, ob erst Figur eingesetzt oder Bauer entfernt wird (oder geschlagene Figur entfernt wird)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Achtung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wenn keine Figur eingesetzt wurde und die Uhr gedrückt wurde, dann wird vom Schiedsrichter eine Dame eingesetzt (plus Strafe, da illegaler Zug)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Ausgeführter Zug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Wenn der Spieler die neue Figur auf dem Umwandlungsfeld losgelassen hat und der Bauer entfernt wurde.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Immer noch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eine Figur berührt Umwandlungsfeld – dann muss sie eingesetzt werden.</a:t>
            </a:r>
            <a:endParaRPr/>
          </a:p>
        </p:txBody>
      </p:sp>
      <p:sp>
        <p:nvSpPr>
          <p:cNvPr id="85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3.7e + 4.4d + 4.6 + 4.7c +7.5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Zurechtrücken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nicht geregelt, wann man es darf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heißt es, nur der Spieler der am Zug ist, darf zurechtrücken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Achtung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Ansonsten muss eine Strafe gegeben werden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Und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nur wenn die eigene Uhr läuft, darf man zurechtrücken</a:t>
            </a:r>
            <a:endParaRPr/>
          </a:p>
        </p:txBody>
      </p:sp>
      <p:sp>
        <p:nvSpPr>
          <p:cNvPr id="88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4.2 + 6.2d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Berührt - geführt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halt, dass bei jeder „absichtlichen“ Berührung, gezogen bzw. geschlagen werden muss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nur dann, wenn der Spieler beabsichtigt hatte, die Figur zu schlagen bzw. zu ziehen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Ausnahme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Wenn König und Turm berührt wurden. Hier steht nur „berühren“! Auf eine absichtliche Berührung kommt es nicht an!</a:t>
            </a:r>
            <a:endParaRPr/>
          </a:p>
        </p:txBody>
      </p:sp>
      <p:sp>
        <p:nvSpPr>
          <p:cNvPr id="91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4.3 + 4.4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Reklamationen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Von z.B. a) berührt-geführt oder b) 50-Züge-Remis / dreimalige Stellungswiederholung</a:t>
            </a:r>
            <a:r>
              <a:rPr b="1" lang="de-DE" sz="3200">
                <a:solidFill>
                  <a:srgbClr val="000000"/>
                </a:solidFill>
                <a:latin typeface="Calibri"/>
              </a:rPr>
              <a:t>
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war eine Reklamation möglich, bis mein eine Figur „absichtlich“ berührt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nach der gleichen Regelung bis zur Berührung, wenn der Spieler damit beabsicht, die Figur zu schlagen oder zu ziehen</a:t>
            </a:r>
            <a:endParaRPr/>
          </a:p>
        </p:txBody>
      </p:sp>
      <p:sp>
        <p:nvSpPr>
          <p:cNvPr id="94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4.8 + 9.4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Vollständig abgeschlossener Zug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nicht klar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gilt, dass die Uhr zwingend gedrückt werden muss. Aber der Gegner kann schon den nächsten Zug machen.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Achtung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das ist wichtig bei der Zeitkontrolle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Ausnahme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alle Züge, die die Partie beenden, z.B. Mattzug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Aber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Wenn man den nächsten Zug ausgeführt hat, dann ist der vorangegangene eigene vollständig abgeschlossen</a:t>
            </a:r>
            <a:endParaRPr/>
          </a:p>
        </p:txBody>
      </p:sp>
      <p:sp>
        <p:nvSpPr>
          <p:cNvPr id="97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6.2a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Uhren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2198520"/>
            <a:ext cx="8229240" cy="39276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nicht klar geregelt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ist es verboten, die Uhr zu drücken, bevor man gezogen hat</a:t>
            </a:r>
            <a:endParaRPr/>
          </a:p>
        </p:txBody>
      </p:sp>
      <p:sp>
        <p:nvSpPr>
          <p:cNvPr id="100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6.2c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4400">
                <a:solidFill>
                  <a:srgbClr val="000000"/>
                </a:solidFill>
                <a:latin typeface="Calibri"/>
              </a:rPr>
              <a:t>Wartezeit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Bisher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war die Null-Toleranz Standart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Jetzt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wird vor Turnierstart festgelegt, wie die Wartezeit ist. Null oder X Minuten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Im Zweifel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 heißt das, man muss jetzt bis zum Blättchenfall warten, ob der Gegner kommt (Normalerweise gibt es eine Karenzzeit)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de-DE" sz="3200">
                <a:solidFill>
                  <a:srgbClr val="000000"/>
                </a:solidFill>
                <a:latin typeface="Calibri"/>
              </a:rPr>
              <a:t>Neu auch</a:t>
            </a:r>
            <a:r>
              <a:rPr lang="de-DE" sz="3200">
                <a:solidFill>
                  <a:srgbClr val="000000"/>
                </a:solidFill>
                <a:latin typeface="Calibri"/>
              </a:rPr>
              <a:t>: Überschreiten der Wartezeit verliert, außer der Schiedsrichter entscheidet anders!</a:t>
            </a:r>
            <a:endParaRPr/>
          </a:p>
        </p:txBody>
      </p:sp>
      <p:sp>
        <p:nvSpPr>
          <p:cNvPr id="103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de-DE" sz="1400">
                <a:solidFill>
                  <a:srgbClr val="8b8b8b"/>
                </a:solidFill>
                <a:latin typeface="Calibri"/>
              </a:rPr>
              <a:t>Artikel 6.7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