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0.png" ContentType="image/png"/>
  <Override PartName="/ppt/media/image14.png" ContentType="image/png"/>
  <Override PartName="/ppt/media/image4.png" ContentType="image/png"/>
  <Override PartName="/ppt/media/image8.png" ContentType="image/png"/>
  <Override PartName="/ppt/media/image13.png" ContentType="image/png"/>
  <Override PartName="/ppt/media/image3.png" ContentType="image/png"/>
  <Override PartName="/ppt/media/image7.png" ContentType="image/png"/>
  <Override PartName="/ppt/media/image12.png" ContentType="image/png"/>
  <Override PartName="/ppt/media/image16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15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6858000" cy="9144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160"/>
            <a:ext cx="617184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505320" y="528516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43080" y="528516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3504960" y="5522760"/>
            <a:ext cx="3011400" cy="24026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342720" y="5522760"/>
            <a:ext cx="3011400" cy="2402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801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343080" y="528516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505320" y="528516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343080" y="5285160"/>
            <a:ext cx="617112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343080" y="5285160"/>
            <a:ext cx="617184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505320" y="528516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343080" y="528516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3504960" y="5522760"/>
            <a:ext cx="3011400" cy="240264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342720" y="5522760"/>
            <a:ext cx="3011400" cy="2402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801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43080" y="528516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6034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28516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133720"/>
            <a:ext cx="301140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160"/>
            <a:ext cx="6171120" cy="287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Calibri"/>
              </a:rPr>
              <a:t>Klicken Sie, um das Format des Titeltextes zu bearbeitenMastertitelformat bearbeiten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11.07.15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3078C7A-B435-43E7-A32C-0B6B224B9EA8}" type="slidenum">
              <a:rPr lang="de-DE" sz="1200">
                <a:solidFill>
                  <a:srgbClr val="8b8b8b"/>
                </a:solidFill>
                <a:latin typeface="Calibri"/>
              </a:rPr>
              <a:t>&lt;Nummer&gt;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Calibri"/>
              </a:rPr>
              <a:t>Klicken Sie, um das Format des Titeltextes zu bearbeitenMastertitelformat bearbeiten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Siebente GliederungsebeneMastertextformat bearbeiten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de-DE" sz="2800">
                <a:solidFill>
                  <a:srgbClr val="000000"/>
                </a:solidFill>
                <a:latin typeface="Calibri"/>
              </a:rPr>
              <a:t>Zweite Ebene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de-DE" sz="2400">
                <a:solidFill>
                  <a:srgbClr val="000000"/>
                </a:solidFill>
                <a:latin typeface="Calibri"/>
              </a:rPr>
              <a:t>Dritte Ebene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de-DE" sz="2000">
                <a:solidFill>
                  <a:srgbClr val="000000"/>
                </a:solidFill>
                <a:latin typeface="Calibri"/>
              </a:rPr>
              <a:t>Vierte Ebene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de-DE" sz="2000">
                <a:solidFill>
                  <a:srgbClr val="000000"/>
                </a:solidFill>
                <a:latin typeface="Calibri"/>
              </a:rPr>
              <a:t>Fünfte Ebene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11.07.15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5D2224F-C5BD-4052-BB8B-A21A16C040B4}" type="slidenum">
              <a:rPr lang="de-DE" sz="1200">
                <a:solidFill>
                  <a:srgbClr val="8b8b8b"/>
                </a:solidFill>
                <a:latin typeface="Calibri"/>
              </a:rPr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160920"/>
            <a:ext cx="685764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latin typeface="Calibri"/>
              </a:rPr>
              <a:t>Teste dein Endspielkönnen – Violau 19.-21.06.2015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887400" y="3473280"/>
            <a:ext cx="218412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1. Mittel</a:t>
            </a:r>
            <a:r>
              <a:rPr lang="de-DE">
                <a:solidFill>
                  <a:srgbClr val="000000"/>
                </a:solidFill>
                <a:latin typeface="Calibri"/>
              </a:rPr>
              <a:t>
</a:t>
            </a:r>
            <a:r>
              <a:rPr lang="de-DE">
                <a:solidFill>
                  <a:srgbClr val="000000"/>
                </a:solidFill>
                <a:latin typeface="Calibri"/>
              </a:rPr>
              <a:t>finde den Gewinnweg für Weiß</a:t>
            </a:r>
            <a:endParaRPr/>
          </a:p>
        </p:txBody>
      </p:sp>
      <p:pic>
        <p:nvPicPr>
          <p:cNvPr descr="" id="80" name="Bild 6"/>
          <p:cNvPicPr/>
          <p:nvPr/>
        </p:nvPicPr>
        <p:blipFill>
          <a:blip r:embed="rId1"/>
          <a:stretch>
            <a:fillRect/>
          </a:stretch>
        </p:blipFill>
        <p:spPr>
          <a:xfrm>
            <a:off x="887400" y="1126080"/>
            <a:ext cx="2184120" cy="2209320"/>
          </a:xfrm>
          <a:prstGeom prst="rect">
            <a:avLst/>
          </a:prstGeom>
          <a:ln>
            <a:noFill/>
          </a:ln>
        </p:spPr>
      </p:pic>
      <p:pic>
        <p:nvPicPr>
          <p:cNvPr descr="" id="81" name="Bild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64320" y="1126080"/>
            <a:ext cx="2184120" cy="2209320"/>
          </a:xfrm>
          <a:prstGeom prst="rect">
            <a:avLst/>
          </a:prstGeom>
          <a:ln>
            <a:noFill/>
          </a:ln>
        </p:spPr>
      </p:pic>
      <p:sp>
        <p:nvSpPr>
          <p:cNvPr id="82" name="CustomShape 3"/>
          <p:cNvSpPr/>
          <p:nvPr/>
        </p:nvSpPr>
        <p:spPr>
          <a:xfrm>
            <a:off x="3964320" y="3488400"/>
            <a:ext cx="218412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2. Mittel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Wie kann Weiß Remis halten</a:t>
            </a:r>
            <a:endParaRPr/>
          </a:p>
        </p:txBody>
      </p:sp>
      <p:pic>
        <p:nvPicPr>
          <p:cNvPr descr="" id="83" name="Bild 9"/>
          <p:cNvPicPr/>
          <p:nvPr/>
        </p:nvPicPr>
        <p:blipFill>
          <a:blip r:embed="rId3"/>
          <a:stretch>
            <a:fillRect/>
          </a:stretch>
        </p:blipFill>
        <p:spPr>
          <a:xfrm>
            <a:off x="887400" y="5011920"/>
            <a:ext cx="2184120" cy="2209320"/>
          </a:xfrm>
          <a:prstGeom prst="rect">
            <a:avLst/>
          </a:prstGeom>
          <a:ln>
            <a:noFill/>
          </a:ln>
        </p:spPr>
      </p:pic>
      <p:sp>
        <p:nvSpPr>
          <p:cNvPr id="84" name="CustomShape 4"/>
          <p:cNvSpPr/>
          <p:nvPr/>
        </p:nvSpPr>
        <p:spPr>
          <a:xfrm>
            <a:off x="887400" y="7521840"/>
            <a:ext cx="218412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3. Mittel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Schwarz spielt Se8??</a:t>
            </a:r>
            <a:r>
              <a:rPr lang="de-DE">
                <a:solidFill>
                  <a:srgbClr val="000000"/>
                </a:solidFill>
                <a:latin typeface="Calibri"/>
              </a:rPr>
              <a:t>
</a:t>
            </a:r>
            <a:r>
              <a:rPr lang="de-DE">
                <a:solidFill>
                  <a:srgbClr val="000000"/>
                </a:solidFill>
                <a:latin typeface="Calibri"/>
              </a:rPr>
              <a:t>Wie gewinnt Weiß?</a:t>
            </a:r>
            <a:endParaRPr/>
          </a:p>
        </p:txBody>
      </p:sp>
      <p:pic>
        <p:nvPicPr>
          <p:cNvPr descr="" id="85" name="Bild 11"/>
          <p:cNvPicPr/>
          <p:nvPr/>
        </p:nvPicPr>
        <p:blipFill>
          <a:blip r:embed="rId4"/>
          <a:stretch>
            <a:fillRect/>
          </a:stretch>
        </p:blipFill>
        <p:spPr>
          <a:xfrm>
            <a:off x="3964320" y="5011920"/>
            <a:ext cx="2184120" cy="2209320"/>
          </a:xfrm>
          <a:prstGeom prst="rect">
            <a:avLst/>
          </a:prstGeom>
          <a:ln>
            <a:noFill/>
          </a:ln>
        </p:spPr>
      </p:pic>
      <p:sp>
        <p:nvSpPr>
          <p:cNvPr id="86" name="CustomShape 5"/>
          <p:cNvSpPr/>
          <p:nvPr/>
        </p:nvSpPr>
        <p:spPr>
          <a:xfrm>
            <a:off x="3964320" y="7521840"/>
            <a:ext cx="218412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4. Leicht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Finde für Weiß den Gewinnweg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60920"/>
            <a:ext cx="685764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latin typeface="Calibri"/>
              </a:rPr>
              <a:t>Teste dein Endspielkönnen – Violau 19.-21.06.2015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887400" y="3488400"/>
            <a:ext cx="218412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5. Mittel</a:t>
            </a:r>
            <a:r>
              <a:rPr lang="de-DE">
                <a:solidFill>
                  <a:srgbClr val="000000"/>
                </a:solidFill>
                <a:latin typeface="Calibri"/>
              </a:rPr>
              <a:t>
</a:t>
            </a:r>
            <a:r>
              <a:rPr lang="de-DE">
                <a:solidFill>
                  <a:srgbClr val="000000"/>
                </a:solidFill>
                <a:latin typeface="Calibri"/>
              </a:rPr>
              <a:t>Wie gewinnt Weiß?</a:t>
            </a:r>
            <a:endParaRPr/>
          </a:p>
        </p:txBody>
      </p:sp>
      <p:sp>
        <p:nvSpPr>
          <p:cNvPr id="89" name="CustomShape 3"/>
          <p:cNvSpPr/>
          <p:nvPr/>
        </p:nvSpPr>
        <p:spPr>
          <a:xfrm>
            <a:off x="3964320" y="3488400"/>
            <a:ext cx="218412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6. Leicht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Wie gewinnt Schwarz?</a:t>
            </a:r>
            <a:endParaRPr/>
          </a:p>
        </p:txBody>
      </p:sp>
      <p:sp>
        <p:nvSpPr>
          <p:cNvPr id="90" name="CustomShape 4"/>
          <p:cNvSpPr/>
          <p:nvPr/>
        </p:nvSpPr>
        <p:spPr>
          <a:xfrm>
            <a:off x="887400" y="7369560"/>
            <a:ext cx="2184120" cy="1187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7. Leicht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Kann Weiß gewinnen?</a:t>
            </a:r>
            <a:r>
              <a:rPr lang="de-DE">
                <a:solidFill>
                  <a:srgbClr val="000000"/>
                </a:solidFill>
                <a:latin typeface="Calibri"/>
              </a:rPr>
              <a:t>
</a:t>
            </a:r>
            <a:r>
              <a:rPr lang="de-DE">
                <a:solidFill>
                  <a:srgbClr val="000000"/>
                </a:solidFill>
                <a:latin typeface="Calibri"/>
              </a:rPr>
              <a:t>Wenn ja – wie?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3964320" y="7521840"/>
            <a:ext cx="218412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8. Leicht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Wie hält Weiß Remis?</a:t>
            </a:r>
            <a:endParaRPr/>
          </a:p>
        </p:txBody>
      </p:sp>
      <p:pic>
        <p:nvPicPr>
          <p:cNvPr descr="" id="92" name="Bild 14"/>
          <p:cNvPicPr/>
          <p:nvPr/>
        </p:nvPicPr>
        <p:blipFill>
          <a:blip r:embed="rId1"/>
          <a:stretch>
            <a:fillRect/>
          </a:stretch>
        </p:blipFill>
        <p:spPr>
          <a:xfrm>
            <a:off x="887400" y="1126080"/>
            <a:ext cx="2184120" cy="2209320"/>
          </a:xfrm>
          <a:prstGeom prst="rect">
            <a:avLst/>
          </a:prstGeom>
          <a:ln>
            <a:noFill/>
          </a:ln>
        </p:spPr>
      </p:pic>
      <p:pic>
        <p:nvPicPr>
          <p:cNvPr descr="" id="93" name="Bild 15"/>
          <p:cNvPicPr/>
          <p:nvPr/>
        </p:nvPicPr>
        <p:blipFill>
          <a:blip r:embed="rId2"/>
          <a:stretch>
            <a:fillRect/>
          </a:stretch>
        </p:blipFill>
        <p:spPr>
          <a:xfrm>
            <a:off x="3964320" y="1126080"/>
            <a:ext cx="2184120" cy="2209320"/>
          </a:xfrm>
          <a:prstGeom prst="rect">
            <a:avLst/>
          </a:prstGeom>
          <a:ln>
            <a:noFill/>
          </a:ln>
        </p:spPr>
      </p:pic>
      <p:pic>
        <p:nvPicPr>
          <p:cNvPr descr="" id="94" name="Bild 16"/>
          <p:cNvPicPr/>
          <p:nvPr/>
        </p:nvPicPr>
        <p:blipFill>
          <a:blip r:embed="rId3"/>
          <a:stretch>
            <a:fillRect/>
          </a:stretch>
        </p:blipFill>
        <p:spPr>
          <a:xfrm>
            <a:off x="887400" y="5011920"/>
            <a:ext cx="2184120" cy="2209320"/>
          </a:xfrm>
          <a:prstGeom prst="rect">
            <a:avLst/>
          </a:prstGeom>
          <a:ln>
            <a:noFill/>
          </a:ln>
        </p:spPr>
      </p:pic>
      <p:pic>
        <p:nvPicPr>
          <p:cNvPr descr="" id="95" name="Bild 17"/>
          <p:cNvPicPr/>
          <p:nvPr/>
        </p:nvPicPr>
        <p:blipFill>
          <a:blip r:embed="rId4"/>
          <a:stretch>
            <a:fillRect/>
          </a:stretch>
        </p:blipFill>
        <p:spPr>
          <a:xfrm>
            <a:off x="3964320" y="5011920"/>
            <a:ext cx="2184120" cy="220932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0" y="160920"/>
            <a:ext cx="685764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latin typeface="Calibri"/>
              </a:rPr>
              <a:t>Teste dein Endspielkönnen – Violau 19.-21.06.2015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887400" y="3488400"/>
            <a:ext cx="218412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9. Mittel</a:t>
            </a:r>
            <a:r>
              <a:rPr lang="de-DE">
                <a:solidFill>
                  <a:srgbClr val="000000"/>
                </a:solidFill>
                <a:latin typeface="Calibri"/>
              </a:rPr>
              <a:t>
</a:t>
            </a:r>
            <a:r>
              <a:rPr lang="de-DE">
                <a:solidFill>
                  <a:srgbClr val="000000"/>
                </a:solidFill>
                <a:latin typeface="Calibri"/>
              </a:rPr>
              <a:t>Ist Weiß verloren?</a:t>
            </a:r>
            <a:endParaRPr/>
          </a:p>
        </p:txBody>
      </p:sp>
      <p:sp>
        <p:nvSpPr>
          <p:cNvPr id="98" name="CustomShape 3"/>
          <p:cNvSpPr/>
          <p:nvPr/>
        </p:nvSpPr>
        <p:spPr>
          <a:xfrm>
            <a:off x="3964320" y="3488400"/>
            <a:ext cx="218412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10. Mittel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Kann Weiß gewinnen?</a:t>
            </a:r>
            <a:endParaRPr/>
          </a:p>
        </p:txBody>
      </p:sp>
      <p:sp>
        <p:nvSpPr>
          <p:cNvPr id="99" name="CustomShape 4"/>
          <p:cNvSpPr/>
          <p:nvPr/>
        </p:nvSpPr>
        <p:spPr>
          <a:xfrm>
            <a:off x="887400" y="7521840"/>
            <a:ext cx="218412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11. Schwer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Weiß gewinnt oder verpatzt zum Remis</a:t>
            </a:r>
            <a:endParaRPr/>
          </a:p>
        </p:txBody>
      </p:sp>
      <p:sp>
        <p:nvSpPr>
          <p:cNvPr id="100" name="CustomShape 5"/>
          <p:cNvSpPr/>
          <p:nvPr/>
        </p:nvSpPr>
        <p:spPr>
          <a:xfrm>
            <a:off x="3613320" y="7521840"/>
            <a:ext cx="2969280" cy="1094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>
                <a:solidFill>
                  <a:srgbClr val="000000"/>
                </a:solidFill>
                <a:latin typeface="Calibri"/>
              </a:rPr>
              <a:t>12. Schwer</a:t>
            </a:r>
            <a:endParaRPr/>
          </a:p>
          <a:p>
            <a:pPr>
              <a:lnSpc>
                <a:spcPct val="100000"/>
              </a:lnSpc>
            </a:pPr>
            <a:r>
              <a:rPr lang="de-DE" sz="1600">
                <a:solidFill>
                  <a:srgbClr val="000000"/>
                </a:solidFill>
                <a:latin typeface="Calibri"/>
              </a:rPr>
              <a:t>Auf den ersten Blick könnte man glauben, Weiß verliert. Aber Lasker fand eine hübsche Idee</a:t>
            </a:r>
            <a:endParaRPr/>
          </a:p>
        </p:txBody>
      </p:sp>
      <p:pic>
        <p:nvPicPr>
          <p:cNvPr descr="" id="101" name="Bild 1"/>
          <p:cNvPicPr/>
          <p:nvPr/>
        </p:nvPicPr>
        <p:blipFill>
          <a:blip r:embed="rId1"/>
          <a:stretch>
            <a:fillRect/>
          </a:stretch>
        </p:blipFill>
        <p:spPr>
          <a:xfrm>
            <a:off x="887400" y="1126080"/>
            <a:ext cx="2184120" cy="2209320"/>
          </a:xfrm>
          <a:prstGeom prst="rect">
            <a:avLst/>
          </a:prstGeom>
          <a:ln>
            <a:noFill/>
          </a:ln>
        </p:spPr>
      </p:pic>
      <p:pic>
        <p:nvPicPr>
          <p:cNvPr descr="" id="102" name="Bild 21"/>
          <p:cNvPicPr/>
          <p:nvPr/>
        </p:nvPicPr>
        <p:blipFill>
          <a:blip r:embed="rId2"/>
          <a:stretch>
            <a:fillRect/>
          </a:stretch>
        </p:blipFill>
        <p:spPr>
          <a:xfrm>
            <a:off x="3964320" y="1126080"/>
            <a:ext cx="2184120" cy="2209320"/>
          </a:xfrm>
          <a:prstGeom prst="rect">
            <a:avLst/>
          </a:prstGeom>
          <a:ln>
            <a:noFill/>
          </a:ln>
        </p:spPr>
      </p:pic>
      <p:pic>
        <p:nvPicPr>
          <p:cNvPr descr="" id="103" name="Bild 23"/>
          <p:cNvPicPr/>
          <p:nvPr/>
        </p:nvPicPr>
        <p:blipFill>
          <a:blip r:embed="rId3"/>
          <a:stretch>
            <a:fillRect/>
          </a:stretch>
        </p:blipFill>
        <p:spPr>
          <a:xfrm>
            <a:off x="887400" y="5011920"/>
            <a:ext cx="2184120" cy="2209320"/>
          </a:xfrm>
          <a:prstGeom prst="rect">
            <a:avLst/>
          </a:prstGeom>
          <a:ln>
            <a:noFill/>
          </a:ln>
        </p:spPr>
      </p:pic>
      <p:pic>
        <p:nvPicPr>
          <p:cNvPr descr="" id="104" name="Bild 24"/>
          <p:cNvPicPr/>
          <p:nvPr/>
        </p:nvPicPr>
        <p:blipFill>
          <a:blip r:embed="rId4"/>
          <a:stretch>
            <a:fillRect/>
          </a:stretch>
        </p:blipFill>
        <p:spPr>
          <a:xfrm>
            <a:off x="3964320" y="5011920"/>
            <a:ext cx="2184120" cy="220932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