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10.png" ContentType="image/png"/>
  <Override PartName="/ppt/media/image14.png" ContentType="image/png"/>
  <Override PartName="/ppt/media/image4.png" ContentType="image/png"/>
  <Override PartName="/ppt/media/image8.png" ContentType="image/png"/>
  <Override PartName="/ppt/media/image13.png" ContentType="image/png"/>
  <Override PartName="/ppt/media/image3.png" ContentType="image/png"/>
  <Override PartName="/ppt/media/image7.png" ContentType="image/png"/>
  <Override PartName="/ppt/media/image12.png" ContentType="image/png"/>
  <Override PartName="/ppt/media/image16.png" ContentType="image/png"/>
  <Override PartName="/ppt/media/image2.png" ContentType="image/png"/>
  <Override PartName="/ppt/media/image6.png" ContentType="image/png"/>
  <Override PartName="/ppt/media/image11.png" ContentType="image/png"/>
  <Override PartName="/ppt/media/image15.png" ContentType="image/png"/>
  <Override PartName="/ppt/media/image1.png" ContentType="image/png"/>
  <Override PartName="/ppt/media/image5.png" ContentType="image/png"/>
  <Override PartName="/ppt/media/image9.png" ContentType="image/png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1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2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</p:sldIdLst>
  <p:sldSz cx="6858000" cy="9144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2877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43080" y="5285160"/>
            <a:ext cx="6171840" cy="2877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400" cy="2877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505320" y="2133720"/>
            <a:ext cx="3011400" cy="2877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3505320" y="5285160"/>
            <a:ext cx="3011400" cy="2877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343080" y="5285160"/>
            <a:ext cx="3011400" cy="2877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400" cy="2877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05320" y="2133720"/>
            <a:ext cx="3011400" cy="2877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37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3504960" y="5522760"/>
            <a:ext cx="3011400" cy="2402640"/>
          </a:xfrm>
          <a:prstGeom prst="rect">
            <a:avLst/>
          </a:prstGeom>
          <a:ln>
            <a:noFill/>
          </a:ln>
        </p:spPr>
      </p:pic>
      <p:pic>
        <p:nvPicPr>
          <p:cNvPr descr="" id="38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342720" y="5522760"/>
            <a:ext cx="3011400" cy="24026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343080" y="2133720"/>
            <a:ext cx="6171840" cy="6034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60343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400" cy="60343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3505320" y="2133720"/>
            <a:ext cx="3011400" cy="60343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343080" y="366120"/>
            <a:ext cx="6171840" cy="7801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400" cy="2877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343080" y="5285160"/>
            <a:ext cx="3011400" cy="2877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3505320" y="2133720"/>
            <a:ext cx="3011400" cy="60343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43080" y="2133720"/>
            <a:ext cx="6171840" cy="6034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400" cy="60343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3505320" y="2133720"/>
            <a:ext cx="3011400" cy="2877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3505320" y="5285160"/>
            <a:ext cx="3011400" cy="2877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400" cy="2877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3505320" y="2133720"/>
            <a:ext cx="3011400" cy="2877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343080" y="5285160"/>
            <a:ext cx="6171120" cy="2877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2877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343080" y="5285160"/>
            <a:ext cx="6171840" cy="2877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400" cy="2877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3505320" y="2133720"/>
            <a:ext cx="3011400" cy="2877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3505320" y="5285160"/>
            <a:ext cx="3011400" cy="2877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343080" y="5285160"/>
            <a:ext cx="3011400" cy="2877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400" cy="2877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3505320" y="2133720"/>
            <a:ext cx="3011400" cy="2877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76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3504960" y="5522760"/>
            <a:ext cx="3011400" cy="2402640"/>
          </a:xfrm>
          <a:prstGeom prst="rect">
            <a:avLst/>
          </a:prstGeom>
          <a:ln>
            <a:noFill/>
          </a:ln>
        </p:spPr>
      </p:pic>
      <p:pic>
        <p:nvPicPr>
          <p:cNvPr descr="" id="77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342720" y="5522760"/>
            <a:ext cx="3011400" cy="24026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60343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400" cy="60343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3505320" y="2133720"/>
            <a:ext cx="3011400" cy="60343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343080" y="366120"/>
            <a:ext cx="6171840" cy="7801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400" cy="2877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343080" y="5285160"/>
            <a:ext cx="3011400" cy="2877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3505320" y="2133720"/>
            <a:ext cx="3011400" cy="60343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400" cy="60343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505320" y="2133720"/>
            <a:ext cx="3011400" cy="2877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3505320" y="5285160"/>
            <a:ext cx="3011400" cy="2877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400" cy="2877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3505320" y="2133720"/>
            <a:ext cx="3011400" cy="2877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343080" y="5285160"/>
            <a:ext cx="6171120" cy="2877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de-DE" sz="4400">
                <a:solidFill>
                  <a:srgbClr val="000000"/>
                </a:solidFill>
                <a:latin typeface="Calibri"/>
              </a:rPr>
              <a:t>Klicken Sie, um das Format des Titeltextes zu bearbeitenMastertitelformat bearbeiten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343080" y="8475120"/>
            <a:ext cx="1599840" cy="48636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de-DE" sz="1200">
                <a:solidFill>
                  <a:srgbClr val="8b8b8b"/>
                </a:solidFill>
                <a:latin typeface="Calibri"/>
              </a:rPr>
              <a:t>11.07.15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2343240" y="8475120"/>
            <a:ext cx="2171520" cy="48636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4915080" y="8475120"/>
            <a:ext cx="1599840" cy="48636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F3078C7A-B435-43E7-A32C-0B6B224B9EA8}" type="slidenum">
              <a:rPr lang="de-DE" sz="1200">
                <a:solidFill>
                  <a:srgbClr val="8b8b8b"/>
                </a:solidFill>
                <a:latin typeface="Calibri"/>
              </a:rPr>
              <a:t>&lt;Nummer&gt;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de-DE"/>
              <a:t>Klicken Sie, um die Formate des Gliederungstextes zu bearbeiten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de-DE"/>
              <a:t>Zweite Gliederungsebene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de-DE"/>
              <a:t>Dritte Gliederungsebene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de-DE"/>
              <a:t>Vierte Gliederungsebene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de-DE"/>
              <a:t>Fünfte Gliederungsebene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de-DE"/>
              <a:t>Sechste Gliederungsebene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de-DE"/>
              <a:t>Siebente Gliederungsebene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de-DE" sz="4400">
                <a:solidFill>
                  <a:srgbClr val="000000"/>
                </a:solidFill>
                <a:latin typeface="Calibri"/>
              </a:rPr>
              <a:t>Klicken Sie, um das Format des Titeltextes zu bearbeitenMastertitelformat bearbeiten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6034320"/>
          </a:xfrm>
          <a:prstGeom prst="rect">
            <a:avLst/>
          </a:prstGeom>
        </p:spPr>
        <p:txBody>
          <a:bodyPr/>
          <a:p>
            <a:pPr>
              <a:buSzPct val="25000"/>
              <a:buFont typeface="StarSymbol"/>
              <a:buChar char=""/>
            </a:pPr>
            <a:r>
              <a:rPr lang="de-DE" sz="3200">
                <a:solidFill>
                  <a:srgbClr val="000000"/>
                </a:solidFill>
                <a:latin typeface="Calibri"/>
              </a:rPr>
              <a:t>Klicken Sie, um die Formate des Gliederungstextes zu bearbeiten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de-DE" sz="3200">
                <a:solidFill>
                  <a:srgbClr val="000000"/>
                </a:solidFill>
                <a:latin typeface="Calibri"/>
              </a:rPr>
              <a:t>Zweite Gliederungsebene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de-DE" sz="3200">
                <a:solidFill>
                  <a:srgbClr val="000000"/>
                </a:solidFill>
                <a:latin typeface="Calibri"/>
              </a:rPr>
              <a:t>Dritte Gliederungsebene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de-DE" sz="3200">
                <a:solidFill>
                  <a:srgbClr val="000000"/>
                </a:solidFill>
                <a:latin typeface="Calibri"/>
              </a:rPr>
              <a:t>Vierte Gliederungsebene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de-DE" sz="3200">
                <a:solidFill>
                  <a:srgbClr val="000000"/>
                </a:solidFill>
                <a:latin typeface="Calibri"/>
              </a:rPr>
              <a:t>Fünfte Gliederungsebene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de-DE" sz="3200">
                <a:solidFill>
                  <a:srgbClr val="000000"/>
                </a:solidFill>
                <a:latin typeface="Calibri"/>
              </a:rPr>
              <a:t>Sechste Gliederungsebene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de-DE" sz="3200">
                <a:solidFill>
                  <a:srgbClr val="000000"/>
                </a:solidFill>
                <a:latin typeface="Calibri"/>
              </a:rPr>
              <a:t>Siebente GliederungsebeneMastertextformat bearbeiten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de-DE" sz="2800">
                <a:solidFill>
                  <a:srgbClr val="000000"/>
                </a:solidFill>
                <a:latin typeface="Calibri"/>
              </a:rPr>
              <a:t>Zweite Ebene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de-DE" sz="2400">
                <a:solidFill>
                  <a:srgbClr val="000000"/>
                </a:solidFill>
                <a:latin typeface="Calibri"/>
              </a:rPr>
              <a:t>Dritte Ebene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–"/>
            </a:pPr>
            <a:r>
              <a:rPr lang="de-DE" sz="2000">
                <a:solidFill>
                  <a:srgbClr val="000000"/>
                </a:solidFill>
                <a:latin typeface="Calibri"/>
              </a:rPr>
              <a:t>Vierte Ebene</a:t>
            </a:r>
            <a:endParaRPr/>
          </a:p>
          <a:p>
            <a:pPr lvl="4">
              <a:lnSpc>
                <a:spcPct val="100000"/>
              </a:lnSpc>
              <a:buFont typeface="Arial"/>
              <a:buChar char="»"/>
            </a:pPr>
            <a:r>
              <a:rPr lang="de-DE" sz="2000">
                <a:solidFill>
                  <a:srgbClr val="000000"/>
                </a:solidFill>
                <a:latin typeface="Calibri"/>
              </a:rPr>
              <a:t>Fünfte Ebene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343080" y="8475120"/>
            <a:ext cx="1599840" cy="48636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de-DE" sz="1200">
                <a:solidFill>
                  <a:srgbClr val="8b8b8b"/>
                </a:solidFill>
                <a:latin typeface="Calibri"/>
              </a:rPr>
              <a:t>11.07.15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2343240" y="8475120"/>
            <a:ext cx="2171520" cy="48636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4915080" y="8475120"/>
            <a:ext cx="1599840" cy="48636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A5D2224F-C5BD-4052-BB8B-A21A16C040B4}" type="slidenum">
              <a:rPr lang="de-DE" sz="1200">
                <a:solidFill>
                  <a:srgbClr val="8b8b8b"/>
                </a:solidFill>
                <a:latin typeface="Calibri"/>
              </a:rPr>
              <a:t>&lt;Nummer&gt;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image" Target="../media/image14.png"/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0" y="160920"/>
            <a:ext cx="6857640" cy="4561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latin typeface="Calibri"/>
              </a:rPr>
              <a:t>Teste dein Endspielkönnen – Violau 19.-21.06.2015</a:t>
            </a:r>
            <a:endParaRPr/>
          </a:p>
        </p:txBody>
      </p:sp>
      <p:sp>
        <p:nvSpPr>
          <p:cNvPr id="79" name="CustomShape 2"/>
          <p:cNvSpPr/>
          <p:nvPr/>
        </p:nvSpPr>
        <p:spPr>
          <a:xfrm>
            <a:off x="887400" y="3473280"/>
            <a:ext cx="2184120" cy="9133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de-DE">
                <a:solidFill>
                  <a:srgbClr val="000000"/>
                </a:solidFill>
                <a:latin typeface="Calibri"/>
              </a:rPr>
              <a:t>1. Mittel</a:t>
            </a:r>
            <a:r>
              <a:rPr lang="de-DE">
                <a:solidFill>
                  <a:srgbClr val="000000"/>
                </a:solidFill>
                <a:latin typeface="Calibri"/>
              </a:rPr>
              <a:t>
</a:t>
            </a:r>
            <a:r>
              <a:rPr lang="de-DE">
                <a:solidFill>
                  <a:srgbClr val="000000"/>
                </a:solidFill>
                <a:latin typeface="Calibri"/>
              </a:rPr>
              <a:t>finde den Gewinnweg für Weiß</a:t>
            </a:r>
            <a:endParaRPr/>
          </a:p>
        </p:txBody>
      </p:sp>
      <p:pic>
        <p:nvPicPr>
          <p:cNvPr descr="" id="80" name="Bild 6"/>
          <p:cNvPicPr/>
          <p:nvPr/>
        </p:nvPicPr>
        <p:blipFill>
          <a:blip r:embed="rId1"/>
          <a:stretch>
            <a:fillRect/>
          </a:stretch>
        </p:blipFill>
        <p:spPr>
          <a:xfrm>
            <a:off x="887400" y="1126080"/>
            <a:ext cx="2184120" cy="2209320"/>
          </a:xfrm>
          <a:prstGeom prst="rect">
            <a:avLst/>
          </a:prstGeom>
          <a:ln>
            <a:noFill/>
          </a:ln>
        </p:spPr>
      </p:pic>
      <p:pic>
        <p:nvPicPr>
          <p:cNvPr descr="" id="81" name="Bild 7"/>
          <p:cNvPicPr/>
          <p:nvPr/>
        </p:nvPicPr>
        <p:blipFill>
          <a:blip r:embed="rId2"/>
          <a:stretch>
            <a:fillRect/>
          </a:stretch>
        </p:blipFill>
        <p:spPr>
          <a:xfrm>
            <a:off x="3964320" y="1126080"/>
            <a:ext cx="2184120" cy="2209320"/>
          </a:xfrm>
          <a:prstGeom prst="rect">
            <a:avLst/>
          </a:prstGeom>
          <a:ln>
            <a:noFill/>
          </a:ln>
        </p:spPr>
      </p:pic>
      <p:sp>
        <p:nvSpPr>
          <p:cNvPr id="82" name="CustomShape 3"/>
          <p:cNvSpPr/>
          <p:nvPr/>
        </p:nvSpPr>
        <p:spPr>
          <a:xfrm>
            <a:off x="3964320" y="3488400"/>
            <a:ext cx="2184120" cy="9133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de-DE">
                <a:solidFill>
                  <a:srgbClr val="000000"/>
                </a:solidFill>
                <a:latin typeface="Calibri"/>
              </a:rPr>
              <a:t>2. Mittel</a:t>
            </a:r>
            <a:endParaRPr/>
          </a:p>
          <a:p>
            <a:pPr>
              <a:lnSpc>
                <a:spcPct val="100000"/>
              </a:lnSpc>
            </a:pPr>
            <a:r>
              <a:rPr lang="de-DE">
                <a:solidFill>
                  <a:srgbClr val="000000"/>
                </a:solidFill>
                <a:latin typeface="Calibri"/>
              </a:rPr>
              <a:t>Wie kann Weiß Remis halten</a:t>
            </a:r>
            <a:endParaRPr/>
          </a:p>
        </p:txBody>
      </p:sp>
      <p:pic>
        <p:nvPicPr>
          <p:cNvPr descr="" id="83" name="Bild 9"/>
          <p:cNvPicPr/>
          <p:nvPr/>
        </p:nvPicPr>
        <p:blipFill>
          <a:blip r:embed="rId3"/>
          <a:stretch>
            <a:fillRect/>
          </a:stretch>
        </p:blipFill>
        <p:spPr>
          <a:xfrm>
            <a:off x="887400" y="5011920"/>
            <a:ext cx="2184120" cy="2209320"/>
          </a:xfrm>
          <a:prstGeom prst="rect">
            <a:avLst/>
          </a:prstGeom>
          <a:ln>
            <a:noFill/>
          </a:ln>
        </p:spPr>
      </p:pic>
      <p:sp>
        <p:nvSpPr>
          <p:cNvPr id="84" name="CustomShape 4"/>
          <p:cNvSpPr/>
          <p:nvPr/>
        </p:nvSpPr>
        <p:spPr>
          <a:xfrm>
            <a:off x="887400" y="7521840"/>
            <a:ext cx="2184120" cy="9133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de-DE">
                <a:solidFill>
                  <a:srgbClr val="000000"/>
                </a:solidFill>
                <a:latin typeface="Calibri"/>
              </a:rPr>
              <a:t>3. Mittel</a:t>
            </a:r>
            <a:endParaRPr/>
          </a:p>
          <a:p>
            <a:pPr>
              <a:lnSpc>
                <a:spcPct val="100000"/>
              </a:lnSpc>
            </a:pPr>
            <a:r>
              <a:rPr lang="de-DE">
                <a:solidFill>
                  <a:srgbClr val="000000"/>
                </a:solidFill>
                <a:latin typeface="Calibri"/>
              </a:rPr>
              <a:t>Schwarz spielt Se8??</a:t>
            </a:r>
            <a:r>
              <a:rPr lang="de-DE">
                <a:solidFill>
                  <a:srgbClr val="000000"/>
                </a:solidFill>
                <a:latin typeface="Calibri"/>
              </a:rPr>
              <a:t>
</a:t>
            </a:r>
            <a:r>
              <a:rPr lang="de-DE">
                <a:solidFill>
                  <a:srgbClr val="000000"/>
                </a:solidFill>
                <a:latin typeface="Calibri"/>
              </a:rPr>
              <a:t>Wie gewinnt Weiß?</a:t>
            </a:r>
            <a:endParaRPr/>
          </a:p>
        </p:txBody>
      </p:sp>
      <p:pic>
        <p:nvPicPr>
          <p:cNvPr descr="" id="85" name="Bild 11"/>
          <p:cNvPicPr/>
          <p:nvPr/>
        </p:nvPicPr>
        <p:blipFill>
          <a:blip r:embed="rId4"/>
          <a:stretch>
            <a:fillRect/>
          </a:stretch>
        </p:blipFill>
        <p:spPr>
          <a:xfrm>
            <a:off x="3964320" y="5011920"/>
            <a:ext cx="2184120" cy="2209320"/>
          </a:xfrm>
          <a:prstGeom prst="rect">
            <a:avLst/>
          </a:prstGeom>
          <a:ln>
            <a:noFill/>
          </a:ln>
        </p:spPr>
      </p:pic>
      <p:sp>
        <p:nvSpPr>
          <p:cNvPr id="86" name="CustomShape 5"/>
          <p:cNvSpPr/>
          <p:nvPr/>
        </p:nvSpPr>
        <p:spPr>
          <a:xfrm>
            <a:off x="3964320" y="7521840"/>
            <a:ext cx="2184120" cy="9133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de-DE">
                <a:solidFill>
                  <a:srgbClr val="000000"/>
                </a:solidFill>
                <a:latin typeface="Calibri"/>
              </a:rPr>
              <a:t>4. Leicht</a:t>
            </a:r>
            <a:endParaRPr/>
          </a:p>
          <a:p>
            <a:pPr>
              <a:lnSpc>
                <a:spcPct val="100000"/>
              </a:lnSpc>
            </a:pPr>
            <a:r>
              <a:rPr lang="de-DE">
                <a:solidFill>
                  <a:srgbClr val="000000"/>
                </a:solidFill>
                <a:latin typeface="Calibri"/>
              </a:rPr>
              <a:t>Finde für Weiß den Gewinnweg</a:t>
            </a:r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0" y="160920"/>
            <a:ext cx="6857640" cy="4561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latin typeface="Calibri"/>
              </a:rPr>
              <a:t>Teste dein Endspielkönnen – Violau 19.-21.06.2015</a:t>
            </a:r>
            <a:endParaRPr/>
          </a:p>
        </p:txBody>
      </p:sp>
      <p:sp>
        <p:nvSpPr>
          <p:cNvPr id="88" name="CustomShape 2"/>
          <p:cNvSpPr/>
          <p:nvPr/>
        </p:nvSpPr>
        <p:spPr>
          <a:xfrm>
            <a:off x="887400" y="3488400"/>
            <a:ext cx="2184120" cy="63900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de-DE">
                <a:solidFill>
                  <a:srgbClr val="000000"/>
                </a:solidFill>
                <a:latin typeface="Calibri"/>
              </a:rPr>
              <a:t>5. Mittel</a:t>
            </a:r>
            <a:r>
              <a:rPr lang="de-DE">
                <a:solidFill>
                  <a:srgbClr val="000000"/>
                </a:solidFill>
                <a:latin typeface="Calibri"/>
              </a:rPr>
              <a:t>
</a:t>
            </a:r>
            <a:r>
              <a:rPr lang="de-DE">
                <a:solidFill>
                  <a:srgbClr val="000000"/>
                </a:solidFill>
                <a:latin typeface="Calibri"/>
              </a:rPr>
              <a:t>Wie gewinnt Weiß?</a:t>
            </a:r>
            <a:endParaRPr/>
          </a:p>
        </p:txBody>
      </p:sp>
      <p:sp>
        <p:nvSpPr>
          <p:cNvPr id="89" name="CustomShape 3"/>
          <p:cNvSpPr/>
          <p:nvPr/>
        </p:nvSpPr>
        <p:spPr>
          <a:xfrm>
            <a:off x="3964320" y="3488400"/>
            <a:ext cx="2184120" cy="9133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de-DE">
                <a:solidFill>
                  <a:srgbClr val="000000"/>
                </a:solidFill>
                <a:latin typeface="Calibri"/>
              </a:rPr>
              <a:t>6. Leicht</a:t>
            </a:r>
            <a:endParaRPr/>
          </a:p>
          <a:p>
            <a:pPr>
              <a:lnSpc>
                <a:spcPct val="100000"/>
              </a:lnSpc>
            </a:pPr>
            <a:r>
              <a:rPr lang="de-DE">
                <a:solidFill>
                  <a:srgbClr val="000000"/>
                </a:solidFill>
                <a:latin typeface="Calibri"/>
              </a:rPr>
              <a:t>Wie gewinnt Schwarz?</a:t>
            </a:r>
            <a:endParaRPr/>
          </a:p>
        </p:txBody>
      </p:sp>
      <p:sp>
        <p:nvSpPr>
          <p:cNvPr id="90" name="CustomShape 4"/>
          <p:cNvSpPr/>
          <p:nvPr/>
        </p:nvSpPr>
        <p:spPr>
          <a:xfrm>
            <a:off x="887400" y="7369560"/>
            <a:ext cx="2184120" cy="11876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de-DE">
                <a:solidFill>
                  <a:srgbClr val="000000"/>
                </a:solidFill>
                <a:latin typeface="Calibri"/>
              </a:rPr>
              <a:t>7. Leicht</a:t>
            </a:r>
            <a:endParaRPr/>
          </a:p>
          <a:p>
            <a:pPr>
              <a:lnSpc>
                <a:spcPct val="100000"/>
              </a:lnSpc>
            </a:pPr>
            <a:r>
              <a:rPr lang="de-DE">
                <a:solidFill>
                  <a:srgbClr val="000000"/>
                </a:solidFill>
                <a:latin typeface="Calibri"/>
              </a:rPr>
              <a:t>Kann Weiß gewinnen?</a:t>
            </a:r>
            <a:r>
              <a:rPr lang="de-DE">
                <a:solidFill>
                  <a:srgbClr val="000000"/>
                </a:solidFill>
                <a:latin typeface="Calibri"/>
              </a:rPr>
              <a:t>
</a:t>
            </a:r>
            <a:r>
              <a:rPr lang="de-DE">
                <a:solidFill>
                  <a:srgbClr val="000000"/>
                </a:solidFill>
                <a:latin typeface="Calibri"/>
              </a:rPr>
              <a:t>Wenn ja – wie?</a:t>
            </a:r>
            <a:endParaRPr/>
          </a:p>
        </p:txBody>
      </p:sp>
      <p:sp>
        <p:nvSpPr>
          <p:cNvPr id="91" name="CustomShape 5"/>
          <p:cNvSpPr/>
          <p:nvPr/>
        </p:nvSpPr>
        <p:spPr>
          <a:xfrm>
            <a:off x="3964320" y="7521840"/>
            <a:ext cx="2184120" cy="9133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de-DE">
                <a:solidFill>
                  <a:srgbClr val="000000"/>
                </a:solidFill>
                <a:latin typeface="Calibri"/>
              </a:rPr>
              <a:t>8. Leicht</a:t>
            </a:r>
            <a:endParaRPr/>
          </a:p>
          <a:p>
            <a:pPr>
              <a:lnSpc>
                <a:spcPct val="100000"/>
              </a:lnSpc>
            </a:pPr>
            <a:r>
              <a:rPr lang="de-DE">
                <a:solidFill>
                  <a:srgbClr val="000000"/>
                </a:solidFill>
                <a:latin typeface="Calibri"/>
              </a:rPr>
              <a:t>Wie hält Weiß Remis?</a:t>
            </a:r>
            <a:endParaRPr/>
          </a:p>
        </p:txBody>
      </p:sp>
      <p:pic>
        <p:nvPicPr>
          <p:cNvPr descr="" id="92" name="Bild 14"/>
          <p:cNvPicPr/>
          <p:nvPr/>
        </p:nvPicPr>
        <p:blipFill>
          <a:blip r:embed="rId1"/>
          <a:stretch>
            <a:fillRect/>
          </a:stretch>
        </p:blipFill>
        <p:spPr>
          <a:xfrm>
            <a:off x="887400" y="1126080"/>
            <a:ext cx="2184120" cy="2209320"/>
          </a:xfrm>
          <a:prstGeom prst="rect">
            <a:avLst/>
          </a:prstGeom>
          <a:ln>
            <a:noFill/>
          </a:ln>
        </p:spPr>
      </p:pic>
      <p:pic>
        <p:nvPicPr>
          <p:cNvPr descr="" id="93" name="Bild 15"/>
          <p:cNvPicPr/>
          <p:nvPr/>
        </p:nvPicPr>
        <p:blipFill>
          <a:blip r:embed="rId2"/>
          <a:stretch>
            <a:fillRect/>
          </a:stretch>
        </p:blipFill>
        <p:spPr>
          <a:xfrm>
            <a:off x="3964320" y="1126080"/>
            <a:ext cx="2184120" cy="2209320"/>
          </a:xfrm>
          <a:prstGeom prst="rect">
            <a:avLst/>
          </a:prstGeom>
          <a:ln>
            <a:noFill/>
          </a:ln>
        </p:spPr>
      </p:pic>
      <p:pic>
        <p:nvPicPr>
          <p:cNvPr descr="" id="94" name="Bild 16"/>
          <p:cNvPicPr/>
          <p:nvPr/>
        </p:nvPicPr>
        <p:blipFill>
          <a:blip r:embed="rId3"/>
          <a:stretch>
            <a:fillRect/>
          </a:stretch>
        </p:blipFill>
        <p:spPr>
          <a:xfrm>
            <a:off x="887400" y="5011920"/>
            <a:ext cx="2184120" cy="2209320"/>
          </a:xfrm>
          <a:prstGeom prst="rect">
            <a:avLst/>
          </a:prstGeom>
          <a:ln>
            <a:noFill/>
          </a:ln>
        </p:spPr>
      </p:pic>
      <p:pic>
        <p:nvPicPr>
          <p:cNvPr descr="" id="95" name="Bild 17"/>
          <p:cNvPicPr/>
          <p:nvPr/>
        </p:nvPicPr>
        <p:blipFill>
          <a:blip r:embed="rId4"/>
          <a:stretch>
            <a:fillRect/>
          </a:stretch>
        </p:blipFill>
        <p:spPr>
          <a:xfrm>
            <a:off x="3964320" y="5011920"/>
            <a:ext cx="2184120" cy="2209320"/>
          </a:xfrm>
          <a:prstGeom prst="rect">
            <a:avLst/>
          </a:prstGeom>
          <a:ln>
            <a:noFill/>
          </a:ln>
        </p:spPr>
      </p:pic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0" y="160920"/>
            <a:ext cx="6857640" cy="4561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latin typeface="Calibri"/>
              </a:rPr>
              <a:t>Teste dein Endspielkönnen – Violau 19.-21.06.2015</a:t>
            </a:r>
            <a:endParaRPr/>
          </a:p>
        </p:txBody>
      </p:sp>
      <p:sp>
        <p:nvSpPr>
          <p:cNvPr id="97" name="CustomShape 2"/>
          <p:cNvSpPr/>
          <p:nvPr/>
        </p:nvSpPr>
        <p:spPr>
          <a:xfrm>
            <a:off x="887400" y="3488400"/>
            <a:ext cx="2184120" cy="63900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de-DE">
                <a:solidFill>
                  <a:srgbClr val="000000"/>
                </a:solidFill>
                <a:latin typeface="Calibri"/>
              </a:rPr>
              <a:t>9. Mittel</a:t>
            </a:r>
            <a:r>
              <a:rPr lang="de-DE">
                <a:solidFill>
                  <a:srgbClr val="000000"/>
                </a:solidFill>
                <a:latin typeface="Calibri"/>
              </a:rPr>
              <a:t>
</a:t>
            </a:r>
            <a:r>
              <a:rPr lang="de-DE">
                <a:solidFill>
                  <a:srgbClr val="000000"/>
                </a:solidFill>
                <a:latin typeface="Calibri"/>
              </a:rPr>
              <a:t>Ist Weiß verloren?</a:t>
            </a:r>
            <a:endParaRPr/>
          </a:p>
        </p:txBody>
      </p:sp>
      <p:sp>
        <p:nvSpPr>
          <p:cNvPr id="98" name="CustomShape 3"/>
          <p:cNvSpPr/>
          <p:nvPr/>
        </p:nvSpPr>
        <p:spPr>
          <a:xfrm>
            <a:off x="3964320" y="3488400"/>
            <a:ext cx="2184120" cy="9133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de-DE">
                <a:solidFill>
                  <a:srgbClr val="000000"/>
                </a:solidFill>
                <a:latin typeface="Calibri"/>
              </a:rPr>
              <a:t>10. Mittel</a:t>
            </a:r>
            <a:endParaRPr/>
          </a:p>
          <a:p>
            <a:pPr>
              <a:lnSpc>
                <a:spcPct val="100000"/>
              </a:lnSpc>
            </a:pPr>
            <a:r>
              <a:rPr lang="de-DE">
                <a:solidFill>
                  <a:srgbClr val="000000"/>
                </a:solidFill>
                <a:latin typeface="Calibri"/>
              </a:rPr>
              <a:t>Kann Weiß gewinnen?</a:t>
            </a:r>
            <a:endParaRPr/>
          </a:p>
        </p:txBody>
      </p:sp>
      <p:sp>
        <p:nvSpPr>
          <p:cNvPr id="99" name="CustomShape 4"/>
          <p:cNvSpPr/>
          <p:nvPr/>
        </p:nvSpPr>
        <p:spPr>
          <a:xfrm>
            <a:off x="887400" y="7521840"/>
            <a:ext cx="2184120" cy="9133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de-DE">
                <a:solidFill>
                  <a:srgbClr val="000000"/>
                </a:solidFill>
                <a:latin typeface="Calibri"/>
              </a:rPr>
              <a:t>11. Schwer</a:t>
            </a:r>
            <a:endParaRPr/>
          </a:p>
          <a:p>
            <a:pPr>
              <a:lnSpc>
                <a:spcPct val="100000"/>
              </a:lnSpc>
            </a:pPr>
            <a:r>
              <a:rPr lang="de-DE">
                <a:solidFill>
                  <a:srgbClr val="000000"/>
                </a:solidFill>
                <a:latin typeface="Calibri"/>
              </a:rPr>
              <a:t>Weiß gewinnt oder verpatzt zum Remis</a:t>
            </a:r>
            <a:endParaRPr/>
          </a:p>
        </p:txBody>
      </p:sp>
      <p:sp>
        <p:nvSpPr>
          <p:cNvPr id="100" name="CustomShape 5"/>
          <p:cNvSpPr/>
          <p:nvPr/>
        </p:nvSpPr>
        <p:spPr>
          <a:xfrm>
            <a:off x="3613320" y="7521840"/>
            <a:ext cx="2969280" cy="109476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de-DE">
                <a:solidFill>
                  <a:srgbClr val="000000"/>
                </a:solidFill>
                <a:latin typeface="Calibri"/>
              </a:rPr>
              <a:t>12. Schwer</a:t>
            </a:r>
            <a:endParaRPr/>
          </a:p>
          <a:p>
            <a:pPr>
              <a:lnSpc>
                <a:spcPct val="100000"/>
              </a:lnSpc>
            </a:pPr>
            <a:r>
              <a:rPr lang="de-DE" sz="1600">
                <a:solidFill>
                  <a:srgbClr val="000000"/>
                </a:solidFill>
                <a:latin typeface="Calibri"/>
              </a:rPr>
              <a:t>Auf den ersten Blick könnte man glauben, Weiß verliert. Aber Lasker fand eine hübsche Idee</a:t>
            </a:r>
            <a:endParaRPr/>
          </a:p>
        </p:txBody>
      </p:sp>
      <p:pic>
        <p:nvPicPr>
          <p:cNvPr descr="" id="101" name="Bild 1"/>
          <p:cNvPicPr/>
          <p:nvPr/>
        </p:nvPicPr>
        <p:blipFill>
          <a:blip r:embed="rId1"/>
          <a:stretch>
            <a:fillRect/>
          </a:stretch>
        </p:blipFill>
        <p:spPr>
          <a:xfrm>
            <a:off x="887400" y="1126080"/>
            <a:ext cx="2184120" cy="2209320"/>
          </a:xfrm>
          <a:prstGeom prst="rect">
            <a:avLst/>
          </a:prstGeom>
          <a:ln>
            <a:noFill/>
          </a:ln>
        </p:spPr>
      </p:pic>
      <p:pic>
        <p:nvPicPr>
          <p:cNvPr descr="" id="102" name="Bild 21"/>
          <p:cNvPicPr/>
          <p:nvPr/>
        </p:nvPicPr>
        <p:blipFill>
          <a:blip r:embed="rId2"/>
          <a:stretch>
            <a:fillRect/>
          </a:stretch>
        </p:blipFill>
        <p:spPr>
          <a:xfrm>
            <a:off x="3964320" y="1126080"/>
            <a:ext cx="2184120" cy="2209320"/>
          </a:xfrm>
          <a:prstGeom prst="rect">
            <a:avLst/>
          </a:prstGeom>
          <a:ln>
            <a:noFill/>
          </a:ln>
        </p:spPr>
      </p:pic>
      <p:pic>
        <p:nvPicPr>
          <p:cNvPr descr="" id="103" name="Bild 23"/>
          <p:cNvPicPr/>
          <p:nvPr/>
        </p:nvPicPr>
        <p:blipFill>
          <a:blip r:embed="rId3"/>
          <a:stretch>
            <a:fillRect/>
          </a:stretch>
        </p:blipFill>
        <p:spPr>
          <a:xfrm>
            <a:off x="887400" y="5011920"/>
            <a:ext cx="2184120" cy="2209320"/>
          </a:xfrm>
          <a:prstGeom prst="rect">
            <a:avLst/>
          </a:prstGeom>
          <a:ln>
            <a:noFill/>
          </a:ln>
        </p:spPr>
      </p:pic>
      <p:pic>
        <p:nvPicPr>
          <p:cNvPr descr="" id="104" name="Bild 24"/>
          <p:cNvPicPr/>
          <p:nvPr/>
        </p:nvPicPr>
        <p:blipFill>
          <a:blip r:embed="rId4"/>
          <a:stretch>
            <a:fillRect/>
          </a:stretch>
        </p:blipFill>
        <p:spPr>
          <a:xfrm>
            <a:off x="3964320" y="5011920"/>
            <a:ext cx="2184120" cy="2209320"/>
          </a:xfrm>
          <a:prstGeom prst="rect">
            <a:avLst/>
          </a:prstGeom>
          <a:ln>
            <a:noFill/>
          </a:ln>
        </p:spPr>
      </p:pic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